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6"/>
  </p:notesMasterIdLst>
  <p:sldIdLst>
    <p:sldId id="263" r:id="rId2"/>
    <p:sldId id="260" r:id="rId3"/>
    <p:sldId id="276" r:id="rId4"/>
    <p:sldId id="270" r:id="rId5"/>
    <p:sldId id="266" r:id="rId6"/>
    <p:sldId id="268" r:id="rId7"/>
    <p:sldId id="267" r:id="rId8"/>
    <p:sldId id="269" r:id="rId9"/>
    <p:sldId id="271" r:id="rId10"/>
    <p:sldId id="272" r:id="rId11"/>
    <p:sldId id="273" r:id="rId12"/>
    <p:sldId id="274" r:id="rId13"/>
    <p:sldId id="277" r:id="rId14"/>
    <p:sldId id="275" r:id="rId15"/>
  </p:sldIdLst>
  <p:sldSz cx="24387175" cy="13716000"/>
  <p:notesSz cx="6858000" cy="9144000"/>
  <p:defaultTextStyle>
    <a:defPPr>
      <a:defRPr lang="en-US"/>
    </a:defPPr>
    <a:lvl1pPr marL="0" algn="l" defTabSz="182834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174" algn="l" defTabSz="182834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343" algn="l" defTabSz="182834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515" algn="l" defTabSz="182834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687" algn="l" defTabSz="182834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0857" algn="l" defTabSz="182834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028" algn="l" defTabSz="182834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200" algn="l" defTabSz="182834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372" algn="l" defTabSz="182834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82"/>
    <p:restoredTop sz="79843" autoAdjust="0"/>
  </p:normalViewPr>
  <p:slideViewPr>
    <p:cSldViewPr snapToGrid="0" snapToObjects="1">
      <p:cViewPr varScale="1">
        <p:scale>
          <a:sx n="48" d="100"/>
          <a:sy n="48" d="100"/>
        </p:scale>
        <p:origin x="8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67D35-DCEE-DD44-8260-60B2817D58AE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4182F-808F-3E4D-BF42-746601B610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29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en-CA" dirty="0"/>
              <a:t>Have example of org level holistic and analytic rubric, have participants navigate to their sandbox &gt; rubrics.  Give short explanation of both and explain that you can create them at the org level (Jessica)</a:t>
            </a:r>
          </a:p>
          <a:p>
            <a:pPr marL="228600" indent="-228600">
              <a:buAutoNum type="arabicParenR"/>
            </a:pPr>
            <a:r>
              <a:rPr lang="en-CA" dirty="0"/>
              <a:t>Guide participants through creating an analytic rubric (skeleton) (Sean)</a:t>
            </a:r>
          </a:p>
          <a:p>
            <a:pPr marL="228600" indent="-228600">
              <a:buAutoNum type="arabicParenR"/>
            </a:pPr>
            <a:r>
              <a:rPr lang="en-CA" dirty="0"/>
              <a:t>Guide them through attaching to an assignment (but mention other place where you attach them (Jessica)</a:t>
            </a:r>
          </a:p>
          <a:p>
            <a:pPr marL="228600" indent="-228600">
              <a:buAutoNum type="arabicParenR"/>
            </a:pPr>
            <a:r>
              <a:rPr lang="en-CA" dirty="0"/>
              <a:t>To go discussion post and show grading (Sean)</a:t>
            </a:r>
          </a:p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B4182F-808F-3E4D-BF42-746601B610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34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1305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4182F-808F-3E4D-BF42-746601B6106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886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8195" y="4307443"/>
            <a:ext cx="20265656" cy="4775200"/>
          </a:xfrm>
        </p:spPr>
        <p:txBody>
          <a:bodyPr anchor="b"/>
          <a:lstStyle>
            <a:lvl1pPr algn="l">
              <a:defRPr sz="1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8195" y="9266793"/>
            <a:ext cx="20265656" cy="3311524"/>
          </a:xfrm>
        </p:spPr>
        <p:txBody>
          <a:bodyPr/>
          <a:lstStyle>
            <a:lvl1pPr marL="0" indent="0" algn="l">
              <a:buNone/>
              <a:defRPr sz="4800">
                <a:solidFill>
                  <a:schemeClr val="bg2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nent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4114799"/>
            <a:ext cx="12346007" cy="7607301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6806B-15E6-1E40-912D-5D4A88C399A9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ED9F-5FF0-ED4B-93E8-DAFF6737DC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4114799"/>
            <a:ext cx="12346007" cy="7607301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6806B-15E6-1E40-912D-5D4A88C399A9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ED9F-5FF0-ED4B-93E8-DAFF6737DC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Content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4114799"/>
            <a:ext cx="12346007" cy="7607301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6806B-15E6-1E40-912D-5D4A88C399A9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ED9F-5FF0-ED4B-93E8-DAFF6737DC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8195" y="3419477"/>
            <a:ext cx="2171966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8195" y="9178927"/>
            <a:ext cx="2171966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accent1"/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665" y="815311"/>
            <a:ext cx="18649507" cy="2608372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5665" y="3651250"/>
            <a:ext cx="22515846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Content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665" y="815311"/>
            <a:ext cx="18649507" cy="2608372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5665" y="3651250"/>
            <a:ext cx="22515846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665" y="820737"/>
            <a:ext cx="18309265" cy="2651126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35665" y="3651250"/>
            <a:ext cx="11036595" cy="87026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18828" y="3651250"/>
            <a:ext cx="11032682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Content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665" y="820737"/>
            <a:ext cx="18309265" cy="2651126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35665" y="3651250"/>
            <a:ext cx="11036595" cy="87026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18828" y="3651250"/>
            <a:ext cx="11032682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666" y="819963"/>
            <a:ext cx="18925954" cy="2008297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666" y="3362326"/>
            <a:ext cx="11061048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35666" y="5010150"/>
            <a:ext cx="11061048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ntent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666" y="819963"/>
            <a:ext cx="18925954" cy="2008297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666" y="3362326"/>
            <a:ext cx="11061048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35666" y="5010150"/>
            <a:ext cx="11061048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n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4114799"/>
            <a:ext cx="12346007" cy="7607301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6806B-15E6-1E40-912D-5D4A88C399A9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ED9F-5FF0-ED4B-93E8-DAFF6737DC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5665" y="730251"/>
            <a:ext cx="22515846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665" y="3651250"/>
            <a:ext cx="22515846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5665" y="12712701"/>
            <a:ext cx="696902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83157" y="12712701"/>
            <a:ext cx="802086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482490" y="12712701"/>
            <a:ext cx="696902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102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4" r:id="rId3"/>
    <p:sldLayoutId id="2147483682" r:id="rId4"/>
    <p:sldLayoutId id="2147483676" r:id="rId5"/>
    <p:sldLayoutId id="2147483683" r:id="rId6"/>
    <p:sldLayoutId id="2147483677" r:id="rId7"/>
    <p:sldLayoutId id="2147483684" r:id="rId8"/>
    <p:sldLayoutId id="2147483680" r:id="rId9"/>
    <p:sldLayoutId id="2147483685" r:id="rId10"/>
    <p:sldLayoutId id="2147483681" r:id="rId11"/>
    <p:sldLayoutId id="2147483686" r:id="rId12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tmp"/><Relationship Id="rId4" Type="http://schemas.openxmlformats.org/officeDocument/2006/relationships/image" Target="../media/image27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tm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umentation.brightspace.com/EN/le/rubrics/instructor/rubrics_intro_1.htm" TargetMode="External"/><Relationship Id="rId2" Type="http://schemas.openxmlformats.org/officeDocument/2006/relationships/hyperlink" Target="https://community.brightspace.com/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mp"/><Relationship Id="rId3" Type="http://schemas.openxmlformats.org/officeDocument/2006/relationships/image" Target="../media/image19.tmp"/><Relationship Id="rId7" Type="http://schemas.openxmlformats.org/officeDocument/2006/relationships/image" Target="../media/image23.tmp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tmp"/><Relationship Id="rId5" Type="http://schemas.openxmlformats.org/officeDocument/2006/relationships/image" Target="../media/image21.tmp"/><Relationship Id="rId4" Type="http://schemas.openxmlformats.org/officeDocument/2006/relationships/image" Target="../media/image20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8195" y="4135993"/>
            <a:ext cx="20265656" cy="4775200"/>
          </a:xfrm>
        </p:spPr>
        <p:txBody>
          <a:bodyPr/>
          <a:lstStyle/>
          <a:p>
            <a:r>
              <a:rPr lang="en-US" dirty="0"/>
              <a:t>MEASURE FOR MEASURE: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8195" y="9095343"/>
            <a:ext cx="20265656" cy="3311524"/>
          </a:xfrm>
        </p:spPr>
        <p:txBody>
          <a:bodyPr>
            <a:normAutofit/>
          </a:bodyPr>
          <a:lstStyle/>
          <a:p>
            <a:r>
              <a:rPr lang="en-US" sz="5200" dirty="0"/>
              <a:t>CREATING RUBRICS IN BRIGHTSPACE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8795492" y="10092267"/>
            <a:ext cx="5151416" cy="375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18288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4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914400" indent="0" algn="ctr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indent="0" algn="ctr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indent="0" algn="ctr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indent="0" algn="ctr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indent="0" algn="ctr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indent="0" algn="ctr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indent="0" algn="ctr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indent="0" algn="ctr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5500" b="1" dirty="0"/>
              <a:t>TIME</a:t>
            </a:r>
            <a:endParaRPr lang="en-US" sz="5500" b="1" dirty="0"/>
          </a:p>
          <a:p>
            <a:r>
              <a:rPr lang="en-US" sz="5500" dirty="0"/>
              <a:t>Wed @ 3:10pm</a:t>
            </a:r>
          </a:p>
          <a:p>
            <a:endParaRPr lang="en-US" sz="5500" b="1" cap="all" dirty="0"/>
          </a:p>
          <a:p>
            <a:r>
              <a:rPr lang="en-US" sz="5500" b="1" cap="all" dirty="0"/>
              <a:t>LOCATION/ROOM</a:t>
            </a:r>
          </a:p>
          <a:p>
            <a:r>
              <a:rPr lang="en-US" sz="5500" dirty="0"/>
              <a:t>Bellagio Ballroom 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Attaching Rubrics</a:t>
            </a:r>
          </a:p>
        </p:txBody>
      </p:sp>
      <p:pic>
        <p:nvPicPr>
          <p:cNvPr id="7" name="Content Placeholder 6" descr="Screen Clippi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6761" y="3803372"/>
            <a:ext cx="6914780" cy="2915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2298" y="3803372"/>
            <a:ext cx="6826522" cy="64486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Content Placeholder 17" descr="Screen Clippin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5679579" y="3803372"/>
            <a:ext cx="7978759" cy="63667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Picture 19" descr="Screen Clippi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761" y="6718852"/>
            <a:ext cx="6914781" cy="3451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22" name="Straight Arrow Connector 21"/>
          <p:cNvCxnSpPr/>
          <p:nvPr/>
        </p:nvCxnSpPr>
        <p:spPr>
          <a:xfrm flipV="1">
            <a:off x="2544417" y="7419932"/>
            <a:ext cx="5717881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13" idx="3"/>
          </p:cNvCxnSpPr>
          <p:nvPr/>
        </p:nvCxnSpPr>
        <p:spPr>
          <a:xfrm flipH="1" flipV="1">
            <a:off x="15088820" y="7027707"/>
            <a:ext cx="748915" cy="17906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Rectangle: Rounded Corners 25"/>
          <p:cNvSpPr/>
          <p:nvPr/>
        </p:nvSpPr>
        <p:spPr>
          <a:xfrm>
            <a:off x="756761" y="7027707"/>
            <a:ext cx="1787656" cy="78445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/>
          <p:cNvSpPr/>
          <p:nvPr/>
        </p:nvSpPr>
        <p:spPr>
          <a:xfrm>
            <a:off x="15837735" y="8426177"/>
            <a:ext cx="1787656" cy="78445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2385697" y="2882348"/>
            <a:ext cx="3656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Assignments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7995871" y="2882348"/>
            <a:ext cx="3346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Discussions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051290" y="2882348"/>
            <a:ext cx="3935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Rubric Window</a:t>
            </a:r>
          </a:p>
        </p:txBody>
      </p:sp>
    </p:spTree>
    <p:extLst>
      <p:ext uri="{BB962C8B-B14F-4D97-AF65-F5344CB8AC3E}">
        <p14:creationId xmlns:p14="http://schemas.microsoft.com/office/powerpoint/2010/main" val="1120254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Rubrics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5665" y="2655277"/>
            <a:ext cx="22515846" cy="9698649"/>
          </a:xfrm>
        </p:spPr>
        <p:txBody>
          <a:bodyPr>
            <a:normAutofit/>
          </a:bodyPr>
          <a:lstStyle/>
          <a:p>
            <a:r>
              <a:rPr lang="en-US" dirty="0"/>
              <a:t>Depending on the tool you attach a rubric to, and HOW you attach it, using a rubric may vary slightly.</a:t>
            </a:r>
          </a:p>
          <a:p>
            <a:r>
              <a:rPr lang="en-US" dirty="0"/>
              <a:t>Common steps include navigating to the tool and accessing the assessment interface. For Discussions, it might be Assess Topic or Assess Student; for Assignments, it is the Evaluate link</a:t>
            </a:r>
            <a:endParaRPr lang="en-US" dirty="0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0418" y="10867567"/>
            <a:ext cx="13632177" cy="1876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889" y="7480761"/>
            <a:ext cx="5076445" cy="5162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0418" y="7478639"/>
            <a:ext cx="4763165" cy="28007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Rectangle: Rounded Corners 13"/>
          <p:cNvSpPr/>
          <p:nvPr/>
        </p:nvSpPr>
        <p:spPr>
          <a:xfrm>
            <a:off x="7156938" y="10726615"/>
            <a:ext cx="2662396" cy="562708"/>
          </a:xfrm>
          <a:prstGeom prst="roundRect">
            <a:avLst/>
          </a:prstGeom>
          <a:noFill/>
          <a:ln w="381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/>
          <p:cNvSpPr/>
          <p:nvPr/>
        </p:nvSpPr>
        <p:spPr>
          <a:xfrm>
            <a:off x="12641828" y="8597655"/>
            <a:ext cx="2381755" cy="562708"/>
          </a:xfrm>
          <a:prstGeom prst="roundRect">
            <a:avLst/>
          </a:prstGeom>
          <a:noFill/>
          <a:ln w="381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/>
          <p:cNvSpPr/>
          <p:nvPr/>
        </p:nvSpPr>
        <p:spPr>
          <a:xfrm>
            <a:off x="22508307" y="11272510"/>
            <a:ext cx="1384287" cy="562708"/>
          </a:xfrm>
          <a:prstGeom prst="roundRect">
            <a:avLst/>
          </a:prstGeom>
          <a:noFill/>
          <a:ln w="381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70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Selecting levels, changing scores, and adding feedback</a:t>
            </a:r>
          </a:p>
        </p:txBody>
      </p:sp>
      <p:pic>
        <p:nvPicPr>
          <p:cNvPr id="12" name="Content Placeholder 11" descr="Screen Clippi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45197" y="3791423"/>
            <a:ext cx="13939975" cy="8494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Rectangle: Rounded Corners 12"/>
          <p:cNvSpPr/>
          <p:nvPr/>
        </p:nvSpPr>
        <p:spPr>
          <a:xfrm>
            <a:off x="20183049" y="4572000"/>
            <a:ext cx="3376246" cy="284870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Click in the box to give a level for each criterion</a:t>
            </a:r>
          </a:p>
        </p:txBody>
      </p:sp>
      <p:sp>
        <p:nvSpPr>
          <p:cNvPr id="16" name="Rectangle: Rounded Corners 15"/>
          <p:cNvSpPr/>
          <p:nvPr/>
        </p:nvSpPr>
        <p:spPr>
          <a:xfrm>
            <a:off x="1533542" y="4684549"/>
            <a:ext cx="3126381" cy="26236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Click the score to change the points given</a:t>
            </a:r>
          </a:p>
        </p:txBody>
      </p:sp>
      <p:sp>
        <p:nvSpPr>
          <p:cNvPr id="17" name="Rectangle: Rounded Corners 16"/>
          <p:cNvSpPr/>
          <p:nvPr/>
        </p:nvSpPr>
        <p:spPr>
          <a:xfrm>
            <a:off x="1119821" y="8771793"/>
            <a:ext cx="4032739" cy="292490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Click the Feedback link to modify criteria or overall feedback</a:t>
            </a:r>
          </a:p>
        </p:txBody>
      </p:sp>
      <p:cxnSp>
        <p:nvCxnSpPr>
          <p:cNvPr id="19" name="Straight Arrow Connector 18"/>
          <p:cNvCxnSpPr>
            <a:stCxn id="17" idx="3"/>
            <a:endCxn id="29" idx="0"/>
          </p:cNvCxnSpPr>
          <p:nvPr/>
        </p:nvCxnSpPr>
        <p:spPr>
          <a:xfrm>
            <a:off x="5152560" y="10234247"/>
            <a:ext cx="1169377" cy="1462455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7" idx="3"/>
          </p:cNvCxnSpPr>
          <p:nvPr/>
        </p:nvCxnSpPr>
        <p:spPr>
          <a:xfrm flipV="1">
            <a:off x="5152560" y="8201286"/>
            <a:ext cx="1169377" cy="203296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659923" y="5996354"/>
            <a:ext cx="985274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5645197" y="5802924"/>
            <a:ext cx="984203" cy="38686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797597" y="7672952"/>
            <a:ext cx="1201080" cy="52833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645197" y="11696702"/>
            <a:ext cx="1353480" cy="44686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>
            <a:stCxn id="13" idx="1"/>
          </p:cNvCxnSpPr>
          <p:nvPr/>
        </p:nvCxnSpPr>
        <p:spPr>
          <a:xfrm flipH="1">
            <a:off x="10849708" y="5996354"/>
            <a:ext cx="9333341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228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Resources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D2L Community (</a:t>
            </a:r>
            <a:r>
              <a:rPr lang="en-CA" dirty="0">
                <a:hlinkClick r:id="rId2"/>
              </a:rPr>
              <a:t>https://community.brightspace.com/</a:t>
            </a:r>
            <a:r>
              <a:rPr lang="en-CA" dirty="0"/>
              <a:t>)</a:t>
            </a:r>
            <a:endParaRPr lang="en-CA" dirty="0"/>
          </a:p>
          <a:p>
            <a:r>
              <a:rPr lang="en-CA" dirty="0"/>
              <a:t>Documentation</a:t>
            </a:r>
          </a:p>
          <a:p>
            <a:pPr lvl="1"/>
            <a:r>
              <a:rPr lang="en-CA" dirty="0"/>
              <a:t>(</a:t>
            </a:r>
            <a:r>
              <a:rPr lang="en-CA" dirty="0">
                <a:hlinkClick r:id="rId3"/>
              </a:rPr>
              <a:t>https://documentation.brightspace.com/EN/le/rubrics/instructor/rubrics_intro_1.htm</a:t>
            </a:r>
            <a:r>
              <a:rPr lang="en-CA" dirty="0"/>
              <a:t>)</a:t>
            </a:r>
            <a:endParaRPr lang="en-CA" dirty="0"/>
          </a:p>
          <a:p>
            <a:r>
              <a:rPr lang="en-CA" dirty="0"/>
              <a:t>Evaluating with a rubric infographic cheat sheet. Found in Content of this course. </a:t>
            </a:r>
          </a:p>
          <a:p>
            <a:r>
              <a:rPr lang="en-CA" dirty="0"/>
              <a:t>PPT for this session (in course, in the LOR)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175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015687" y="4307443"/>
            <a:ext cx="20265656" cy="2779157"/>
          </a:xfrm>
        </p:spPr>
        <p:txBody>
          <a:bodyPr/>
          <a:lstStyle/>
          <a:p>
            <a:pPr algn="ctr"/>
            <a:r>
              <a:rPr lang="en-US" dirty="0"/>
              <a:t>Questions?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015687" y="9266793"/>
            <a:ext cx="20265656" cy="3311524"/>
          </a:xfrm>
        </p:spPr>
        <p:txBody>
          <a:bodyPr>
            <a:normAutofit/>
          </a:bodyPr>
          <a:lstStyle/>
          <a:p>
            <a:pPr algn="ctr"/>
            <a:r>
              <a:rPr lang="en-US" sz="64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44109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Trainers: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666" y="2828260"/>
            <a:ext cx="11061048" cy="1647824"/>
          </a:xfrm>
        </p:spPr>
        <p:txBody>
          <a:bodyPr/>
          <a:lstStyle/>
          <a:p>
            <a:r>
              <a:rPr lang="en-US" dirty="0"/>
              <a:t>Jessica Schuessler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35666" y="4476084"/>
            <a:ext cx="11061048" cy="7369176"/>
          </a:xfrm>
        </p:spPr>
        <p:txBody>
          <a:bodyPr/>
          <a:lstStyle/>
          <a:p>
            <a:r>
              <a:rPr lang="en-US" dirty="0"/>
              <a:t>Trainer with D2L</a:t>
            </a:r>
          </a:p>
          <a:p>
            <a:r>
              <a:rPr lang="en-US" dirty="0"/>
              <a:t>Previously taught K12</a:t>
            </a:r>
          </a:p>
          <a:p>
            <a:r>
              <a:rPr lang="en-US" dirty="0"/>
              <a:t>Located in Kitchener, Ontario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2828260"/>
            <a:ext cx="10367726" cy="1647824"/>
          </a:xfrm>
        </p:spPr>
        <p:txBody>
          <a:bodyPr/>
          <a:lstStyle/>
          <a:p>
            <a:r>
              <a:rPr lang="en-US" dirty="0"/>
              <a:t>Sean Fitzgibbons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4476084"/>
            <a:ext cx="10367726" cy="7369176"/>
          </a:xfrm>
        </p:spPr>
        <p:txBody>
          <a:bodyPr/>
          <a:lstStyle/>
          <a:p>
            <a:r>
              <a:rPr lang="en-US" dirty="0"/>
              <a:t>Senior Trainer with D2L</a:t>
            </a:r>
          </a:p>
          <a:p>
            <a:r>
              <a:rPr lang="en-US" dirty="0"/>
              <a:t>Previously taught English (secondary and post-secondary)</a:t>
            </a:r>
          </a:p>
          <a:p>
            <a:r>
              <a:rPr lang="en-US" dirty="0"/>
              <a:t>Located in Greenville, SC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7275" r="11551"/>
          <a:stretch/>
        </p:blipFill>
        <p:spPr>
          <a:xfrm>
            <a:off x="17908439" y="9230265"/>
            <a:ext cx="6115390" cy="448573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4132" y="9230264"/>
            <a:ext cx="6008468" cy="4506351"/>
          </a:xfrm>
          <a:prstGeom prst="rect">
            <a:avLst/>
          </a:prstGeom>
        </p:spPr>
      </p:pic>
      <p:pic>
        <p:nvPicPr>
          <p:cNvPr id="9" name="Picture 8">
            <a:extLst/>
          </p:cNvPr>
          <p:cNvPicPr>
            <a:picLocks noChangeAspect="1"/>
          </p:cNvPicPr>
          <p:nvPr/>
        </p:nvPicPr>
        <p:blipFill rotWithShape="1">
          <a:blip r:embed="rId4"/>
          <a:srcRect l="36587" r="5526"/>
          <a:stretch/>
        </p:blipFill>
        <p:spPr>
          <a:xfrm>
            <a:off x="5366409" y="7777014"/>
            <a:ext cx="4963221" cy="5716070"/>
          </a:xfrm>
          <a:prstGeom prst="rect">
            <a:avLst/>
          </a:prstGeom>
        </p:spPr>
      </p:pic>
      <p:pic>
        <p:nvPicPr>
          <p:cNvPr id="1026" name="Picture 14" descr="image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99" y="7777014"/>
            <a:ext cx="3216242" cy="571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825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C4D6E-D3FB-457A-9CCC-B30629F90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What will we learn in 50 min?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95ADF-BEEC-4F9B-9008-D674D031A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5665" y="2883794"/>
            <a:ext cx="17054161" cy="8702676"/>
          </a:xfrm>
        </p:spPr>
        <p:txBody>
          <a:bodyPr>
            <a:normAutofit/>
          </a:bodyPr>
          <a:lstStyle/>
          <a:p>
            <a:r>
              <a:rPr lang="en-CA" dirty="0"/>
              <a:t>How to participate in a discussion with a rubric attached</a:t>
            </a:r>
          </a:p>
          <a:p>
            <a:r>
              <a:rPr lang="en-CA" dirty="0"/>
              <a:t>What is a rubric and how do we find/create them in Brightspace?</a:t>
            </a:r>
          </a:p>
          <a:p>
            <a:r>
              <a:rPr lang="en-CA" dirty="0"/>
              <a:t>How to build a rubric and attach it to a learning activity </a:t>
            </a:r>
          </a:p>
          <a:p>
            <a:r>
              <a:rPr lang="en-CA" dirty="0"/>
              <a:t>Grading with a rubric </a:t>
            </a:r>
          </a:p>
          <a:p>
            <a:r>
              <a:rPr lang="en-CA" dirty="0"/>
              <a:t>Resources </a:t>
            </a:r>
          </a:p>
        </p:txBody>
      </p:sp>
      <p:sp>
        <p:nvSpPr>
          <p:cNvPr id="5" name="AutoShape 2" descr="Image result for rubrics">
            <a:extLst>
              <a:ext uri="{FF2B5EF4-FFF2-40B4-BE49-F238E27FC236}">
                <a16:creationId xmlns:a16="http://schemas.microsoft.com/office/drawing/2014/main" id="{3FDC65AF-9737-4C97-B3CC-763A88C977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41188" y="6705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32075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AutoShape 6" descr="Image result for rubrics">
            <a:extLst>
              <a:ext uri="{FF2B5EF4-FFF2-40B4-BE49-F238E27FC236}">
                <a16:creationId xmlns:a16="http://schemas.microsoft.com/office/drawing/2014/main" id="{CF2D0C1F-2255-41B7-AE6D-9909762EF4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3588" y="6858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32075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E5778BA-BBBA-4FF5-9AEA-14C9D9A764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657"/>
          <a:stretch/>
        </p:blipFill>
        <p:spPr>
          <a:xfrm>
            <a:off x="18617918" y="2883794"/>
            <a:ext cx="5138393" cy="397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0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Discuss!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36103" y="442291"/>
            <a:ext cx="13219043" cy="6400800"/>
            <a:chOff x="10416207" y="5133561"/>
            <a:chExt cx="13219043" cy="6400800"/>
          </a:xfrm>
        </p:grpSpPr>
        <p:sp>
          <p:nvSpPr>
            <p:cNvPr id="7" name="Rectangle 6">
              <a:extLst/>
            </p:cNvPr>
            <p:cNvSpPr/>
            <p:nvPr/>
          </p:nvSpPr>
          <p:spPr>
            <a:xfrm>
              <a:off x="10416207" y="5133561"/>
              <a:ext cx="13219043" cy="6400800"/>
            </a:xfrm>
            <a:prstGeom prst="rect">
              <a:avLst/>
            </a:prstGeom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Subtitle 2">
              <a:extLst/>
            </p:cNvPr>
            <p:cNvSpPr txBox="1">
              <a:spLocks/>
            </p:cNvSpPr>
            <p:nvPr/>
          </p:nvSpPr>
          <p:spPr>
            <a:xfrm>
              <a:off x="10714382" y="5496339"/>
              <a:ext cx="12622695" cy="567524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1828800" rtl="0" eaLnBrk="1" latinLnBrk="0" hangingPunct="1">
                <a:lnSpc>
                  <a:spcPct val="90000"/>
                </a:lnSpc>
                <a:spcBef>
                  <a:spcPts val="2000"/>
                </a:spcBef>
                <a:buFont typeface="Arial" panose="020B0604020202020204" pitchFamily="34" charset="0"/>
                <a:buNone/>
                <a:defRPr sz="4800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1pPr>
              <a:lvl2pPr marL="914400" indent="0" algn="ctr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00" indent="0" algn="ctr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200" indent="0" algn="ctr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600" indent="0" algn="ctr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000" indent="0" algn="ctr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400" indent="0" algn="ctr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0800" indent="0" algn="ctr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200" indent="0" algn="ctr" defTabSz="18288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CA" sz="5500" b="1" i="1" dirty="0"/>
                <a:t>Pre-Activity</a:t>
              </a:r>
            </a:p>
            <a:p>
              <a:pPr marL="914400" indent="-914400">
                <a:buAutoNum type="arabicPeriod"/>
              </a:pPr>
              <a:r>
                <a:rPr lang="en-CA" sz="5500" i="1" dirty="0"/>
                <a:t>Head to: </a:t>
              </a:r>
              <a:r>
                <a:rPr lang="en-CA" sz="5500" b="1" i="1" u="sng" dirty="0"/>
                <a:t>fusionresources.desire2learn.com</a:t>
              </a:r>
            </a:p>
            <a:p>
              <a:pPr marL="914400" indent="-914400">
                <a:buAutoNum type="arabicPeriod"/>
              </a:pPr>
              <a:r>
                <a:rPr lang="en-CA" sz="5500" i="1" dirty="0"/>
                <a:t>Access the course for this presentation </a:t>
              </a:r>
            </a:p>
            <a:p>
              <a:pPr marL="914400" indent="-914400">
                <a:buAutoNum type="arabicPeriod"/>
              </a:pPr>
              <a:r>
                <a:rPr lang="en-CA" sz="5500" i="1" dirty="0"/>
                <a:t>Join the discussion! </a:t>
              </a:r>
              <a:endParaRPr lang="en-US" sz="5500" i="1" dirty="0"/>
            </a:p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33236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INTRODUCTIONS: YOUR TURN</a:t>
            </a:r>
          </a:p>
        </p:txBody>
      </p:sp>
      <p:sp>
        <p:nvSpPr>
          <p:cNvPr id="23" name="Freeform: Shape 22"/>
          <p:cNvSpPr/>
          <p:nvPr/>
        </p:nvSpPr>
        <p:spPr>
          <a:xfrm>
            <a:off x="812573" y="4069370"/>
            <a:ext cx="10107473" cy="2106000"/>
          </a:xfrm>
          <a:custGeom>
            <a:avLst/>
            <a:gdLst>
              <a:gd name="connsiteX0" fmla="*/ 0 w 10107473"/>
              <a:gd name="connsiteY0" fmla="*/ 351007 h 2106000"/>
              <a:gd name="connsiteX1" fmla="*/ 351007 w 10107473"/>
              <a:gd name="connsiteY1" fmla="*/ 0 h 2106000"/>
              <a:gd name="connsiteX2" fmla="*/ 9756466 w 10107473"/>
              <a:gd name="connsiteY2" fmla="*/ 0 h 2106000"/>
              <a:gd name="connsiteX3" fmla="*/ 10107473 w 10107473"/>
              <a:gd name="connsiteY3" fmla="*/ 351007 h 2106000"/>
              <a:gd name="connsiteX4" fmla="*/ 10107473 w 10107473"/>
              <a:gd name="connsiteY4" fmla="*/ 1754993 h 2106000"/>
              <a:gd name="connsiteX5" fmla="*/ 9756466 w 10107473"/>
              <a:gd name="connsiteY5" fmla="*/ 2106000 h 2106000"/>
              <a:gd name="connsiteX6" fmla="*/ 351007 w 10107473"/>
              <a:gd name="connsiteY6" fmla="*/ 2106000 h 2106000"/>
              <a:gd name="connsiteX7" fmla="*/ 0 w 10107473"/>
              <a:gd name="connsiteY7" fmla="*/ 1754993 h 2106000"/>
              <a:gd name="connsiteX8" fmla="*/ 0 w 10107473"/>
              <a:gd name="connsiteY8" fmla="*/ 351007 h 21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07473" h="2106000">
                <a:moveTo>
                  <a:pt x="0" y="351007"/>
                </a:moveTo>
                <a:cubicBezTo>
                  <a:pt x="0" y="157151"/>
                  <a:pt x="157151" y="0"/>
                  <a:pt x="351007" y="0"/>
                </a:cubicBezTo>
                <a:lnTo>
                  <a:pt x="9756466" y="0"/>
                </a:lnTo>
                <a:cubicBezTo>
                  <a:pt x="9950322" y="0"/>
                  <a:pt x="10107473" y="157151"/>
                  <a:pt x="10107473" y="351007"/>
                </a:cubicBezTo>
                <a:lnTo>
                  <a:pt x="10107473" y="1754993"/>
                </a:lnTo>
                <a:cubicBezTo>
                  <a:pt x="10107473" y="1948849"/>
                  <a:pt x="9950322" y="2106000"/>
                  <a:pt x="9756466" y="2106000"/>
                </a:cubicBezTo>
                <a:lnTo>
                  <a:pt x="351007" y="2106000"/>
                </a:lnTo>
                <a:cubicBezTo>
                  <a:pt x="157151" y="2106000"/>
                  <a:pt x="0" y="1948849"/>
                  <a:pt x="0" y="1754993"/>
                </a:cubicBezTo>
                <a:lnTo>
                  <a:pt x="0" y="351007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5206" tIns="255206" rIns="255206" bIns="255206" numCol="1" spcCol="1270" anchor="ctr" anchorCtr="0">
            <a:noAutofit/>
          </a:bodyPr>
          <a:lstStyle/>
          <a:p>
            <a:pPr marL="0" lvl="0" indent="0" algn="l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4000" kern="1200" dirty="0"/>
              <a:t>Log into the Fusion Resources site and search for this course (Measure for Measure: Creating Rubrics in Brightspace)</a:t>
            </a:r>
          </a:p>
        </p:txBody>
      </p:sp>
      <p:sp>
        <p:nvSpPr>
          <p:cNvPr id="24" name="Freeform: Shape 23"/>
          <p:cNvSpPr/>
          <p:nvPr/>
        </p:nvSpPr>
        <p:spPr>
          <a:xfrm>
            <a:off x="812573" y="6290570"/>
            <a:ext cx="10107473" cy="2106000"/>
          </a:xfrm>
          <a:custGeom>
            <a:avLst/>
            <a:gdLst>
              <a:gd name="connsiteX0" fmla="*/ 0 w 10107473"/>
              <a:gd name="connsiteY0" fmla="*/ 351007 h 2106000"/>
              <a:gd name="connsiteX1" fmla="*/ 351007 w 10107473"/>
              <a:gd name="connsiteY1" fmla="*/ 0 h 2106000"/>
              <a:gd name="connsiteX2" fmla="*/ 9756466 w 10107473"/>
              <a:gd name="connsiteY2" fmla="*/ 0 h 2106000"/>
              <a:gd name="connsiteX3" fmla="*/ 10107473 w 10107473"/>
              <a:gd name="connsiteY3" fmla="*/ 351007 h 2106000"/>
              <a:gd name="connsiteX4" fmla="*/ 10107473 w 10107473"/>
              <a:gd name="connsiteY4" fmla="*/ 1754993 h 2106000"/>
              <a:gd name="connsiteX5" fmla="*/ 9756466 w 10107473"/>
              <a:gd name="connsiteY5" fmla="*/ 2106000 h 2106000"/>
              <a:gd name="connsiteX6" fmla="*/ 351007 w 10107473"/>
              <a:gd name="connsiteY6" fmla="*/ 2106000 h 2106000"/>
              <a:gd name="connsiteX7" fmla="*/ 0 w 10107473"/>
              <a:gd name="connsiteY7" fmla="*/ 1754993 h 2106000"/>
              <a:gd name="connsiteX8" fmla="*/ 0 w 10107473"/>
              <a:gd name="connsiteY8" fmla="*/ 351007 h 21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07473" h="2106000">
                <a:moveTo>
                  <a:pt x="0" y="351007"/>
                </a:moveTo>
                <a:cubicBezTo>
                  <a:pt x="0" y="157151"/>
                  <a:pt x="157151" y="0"/>
                  <a:pt x="351007" y="0"/>
                </a:cubicBezTo>
                <a:lnTo>
                  <a:pt x="9756466" y="0"/>
                </a:lnTo>
                <a:cubicBezTo>
                  <a:pt x="9950322" y="0"/>
                  <a:pt x="10107473" y="157151"/>
                  <a:pt x="10107473" y="351007"/>
                </a:cubicBezTo>
                <a:lnTo>
                  <a:pt x="10107473" y="1754993"/>
                </a:lnTo>
                <a:cubicBezTo>
                  <a:pt x="10107473" y="1948849"/>
                  <a:pt x="9950322" y="2106000"/>
                  <a:pt x="9756466" y="2106000"/>
                </a:cubicBezTo>
                <a:lnTo>
                  <a:pt x="351007" y="2106000"/>
                </a:lnTo>
                <a:cubicBezTo>
                  <a:pt x="157151" y="2106000"/>
                  <a:pt x="0" y="1948849"/>
                  <a:pt x="0" y="1754993"/>
                </a:cubicBezTo>
                <a:lnTo>
                  <a:pt x="0" y="351007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5206" tIns="255206" rIns="255206" bIns="255206" numCol="1" spcCol="1270" anchor="ctr" anchorCtr="0">
            <a:noAutofit/>
          </a:bodyPr>
          <a:lstStyle/>
          <a:p>
            <a:pPr marL="0" lvl="0" indent="0" algn="l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4000" kern="1200" dirty="0"/>
              <a:t>Find the Announcements widget on the Homepage</a:t>
            </a:r>
          </a:p>
        </p:txBody>
      </p:sp>
      <p:sp>
        <p:nvSpPr>
          <p:cNvPr id="25" name="Freeform: Shape 24"/>
          <p:cNvSpPr/>
          <p:nvPr/>
        </p:nvSpPr>
        <p:spPr>
          <a:xfrm>
            <a:off x="812573" y="8511770"/>
            <a:ext cx="10107473" cy="2106000"/>
          </a:xfrm>
          <a:custGeom>
            <a:avLst/>
            <a:gdLst>
              <a:gd name="connsiteX0" fmla="*/ 0 w 10107473"/>
              <a:gd name="connsiteY0" fmla="*/ 351007 h 2106000"/>
              <a:gd name="connsiteX1" fmla="*/ 351007 w 10107473"/>
              <a:gd name="connsiteY1" fmla="*/ 0 h 2106000"/>
              <a:gd name="connsiteX2" fmla="*/ 9756466 w 10107473"/>
              <a:gd name="connsiteY2" fmla="*/ 0 h 2106000"/>
              <a:gd name="connsiteX3" fmla="*/ 10107473 w 10107473"/>
              <a:gd name="connsiteY3" fmla="*/ 351007 h 2106000"/>
              <a:gd name="connsiteX4" fmla="*/ 10107473 w 10107473"/>
              <a:gd name="connsiteY4" fmla="*/ 1754993 h 2106000"/>
              <a:gd name="connsiteX5" fmla="*/ 9756466 w 10107473"/>
              <a:gd name="connsiteY5" fmla="*/ 2106000 h 2106000"/>
              <a:gd name="connsiteX6" fmla="*/ 351007 w 10107473"/>
              <a:gd name="connsiteY6" fmla="*/ 2106000 h 2106000"/>
              <a:gd name="connsiteX7" fmla="*/ 0 w 10107473"/>
              <a:gd name="connsiteY7" fmla="*/ 1754993 h 2106000"/>
              <a:gd name="connsiteX8" fmla="*/ 0 w 10107473"/>
              <a:gd name="connsiteY8" fmla="*/ 351007 h 21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07473" h="2106000">
                <a:moveTo>
                  <a:pt x="0" y="351007"/>
                </a:moveTo>
                <a:cubicBezTo>
                  <a:pt x="0" y="157151"/>
                  <a:pt x="157151" y="0"/>
                  <a:pt x="351007" y="0"/>
                </a:cubicBezTo>
                <a:lnTo>
                  <a:pt x="9756466" y="0"/>
                </a:lnTo>
                <a:cubicBezTo>
                  <a:pt x="9950322" y="0"/>
                  <a:pt x="10107473" y="157151"/>
                  <a:pt x="10107473" y="351007"/>
                </a:cubicBezTo>
                <a:lnTo>
                  <a:pt x="10107473" y="1754993"/>
                </a:lnTo>
                <a:cubicBezTo>
                  <a:pt x="10107473" y="1948849"/>
                  <a:pt x="9950322" y="2106000"/>
                  <a:pt x="9756466" y="2106000"/>
                </a:cubicBezTo>
                <a:lnTo>
                  <a:pt x="351007" y="2106000"/>
                </a:lnTo>
                <a:cubicBezTo>
                  <a:pt x="157151" y="2106000"/>
                  <a:pt x="0" y="1948849"/>
                  <a:pt x="0" y="1754993"/>
                </a:cubicBezTo>
                <a:lnTo>
                  <a:pt x="0" y="351007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5206" tIns="255206" rIns="255206" bIns="255206" numCol="1" spcCol="1270" anchor="ctr" anchorCtr="0">
            <a:noAutofit/>
          </a:bodyPr>
          <a:lstStyle/>
          <a:p>
            <a:pPr marL="0" lvl="0" indent="0" algn="l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4000" kern="1200" dirty="0"/>
              <a:t>Click on the link in the Announcement</a:t>
            </a:r>
          </a:p>
        </p:txBody>
      </p:sp>
      <p:sp>
        <p:nvSpPr>
          <p:cNvPr id="26" name="Freeform: Shape 25"/>
          <p:cNvSpPr/>
          <p:nvPr/>
        </p:nvSpPr>
        <p:spPr>
          <a:xfrm>
            <a:off x="812573" y="10744200"/>
            <a:ext cx="10107473" cy="2106000"/>
          </a:xfrm>
          <a:custGeom>
            <a:avLst/>
            <a:gdLst>
              <a:gd name="connsiteX0" fmla="*/ 0 w 10107473"/>
              <a:gd name="connsiteY0" fmla="*/ 351007 h 2106000"/>
              <a:gd name="connsiteX1" fmla="*/ 351007 w 10107473"/>
              <a:gd name="connsiteY1" fmla="*/ 0 h 2106000"/>
              <a:gd name="connsiteX2" fmla="*/ 9756466 w 10107473"/>
              <a:gd name="connsiteY2" fmla="*/ 0 h 2106000"/>
              <a:gd name="connsiteX3" fmla="*/ 10107473 w 10107473"/>
              <a:gd name="connsiteY3" fmla="*/ 351007 h 2106000"/>
              <a:gd name="connsiteX4" fmla="*/ 10107473 w 10107473"/>
              <a:gd name="connsiteY4" fmla="*/ 1754993 h 2106000"/>
              <a:gd name="connsiteX5" fmla="*/ 9756466 w 10107473"/>
              <a:gd name="connsiteY5" fmla="*/ 2106000 h 2106000"/>
              <a:gd name="connsiteX6" fmla="*/ 351007 w 10107473"/>
              <a:gd name="connsiteY6" fmla="*/ 2106000 h 2106000"/>
              <a:gd name="connsiteX7" fmla="*/ 0 w 10107473"/>
              <a:gd name="connsiteY7" fmla="*/ 1754993 h 2106000"/>
              <a:gd name="connsiteX8" fmla="*/ 0 w 10107473"/>
              <a:gd name="connsiteY8" fmla="*/ 351007 h 21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07473" h="2106000">
                <a:moveTo>
                  <a:pt x="0" y="351007"/>
                </a:moveTo>
                <a:cubicBezTo>
                  <a:pt x="0" y="157151"/>
                  <a:pt x="157151" y="0"/>
                  <a:pt x="351007" y="0"/>
                </a:cubicBezTo>
                <a:lnTo>
                  <a:pt x="9756466" y="0"/>
                </a:lnTo>
                <a:cubicBezTo>
                  <a:pt x="9950322" y="0"/>
                  <a:pt x="10107473" y="157151"/>
                  <a:pt x="10107473" y="351007"/>
                </a:cubicBezTo>
                <a:lnTo>
                  <a:pt x="10107473" y="1754993"/>
                </a:lnTo>
                <a:cubicBezTo>
                  <a:pt x="10107473" y="1948849"/>
                  <a:pt x="9950322" y="2106000"/>
                  <a:pt x="9756466" y="2106000"/>
                </a:cubicBezTo>
                <a:lnTo>
                  <a:pt x="351007" y="2106000"/>
                </a:lnTo>
                <a:cubicBezTo>
                  <a:pt x="157151" y="2106000"/>
                  <a:pt x="0" y="1948849"/>
                  <a:pt x="0" y="1754993"/>
                </a:cubicBezTo>
                <a:lnTo>
                  <a:pt x="0" y="351007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5206" tIns="255206" rIns="255206" bIns="255206" numCol="1" spcCol="1270" anchor="ctr" anchorCtr="0">
            <a:noAutofit/>
          </a:bodyPr>
          <a:lstStyle/>
          <a:p>
            <a:pPr marL="0" lvl="0" indent="0" algn="l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4000" kern="1200" dirty="0"/>
              <a:t>Introduce yourself in the Discussion topic by starting a new thread.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2539" y="3886201"/>
            <a:ext cx="12030357" cy="81240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3417062" y="4026878"/>
            <a:ext cx="6045018" cy="457200"/>
          </a:xfrm>
          <a:prstGeom prst="rect">
            <a:avLst/>
          </a:prstGeom>
          <a:noFill/>
          <a:ln w="571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835216" y="7755224"/>
            <a:ext cx="2237231" cy="375411"/>
          </a:xfrm>
          <a:prstGeom prst="rect">
            <a:avLst/>
          </a:prstGeom>
          <a:noFill/>
          <a:ln w="571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030200" y="10744200"/>
            <a:ext cx="562708" cy="363131"/>
          </a:xfrm>
          <a:prstGeom prst="rect">
            <a:avLst/>
          </a:prstGeom>
          <a:noFill/>
          <a:ln w="571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Curved Down 14"/>
          <p:cNvSpPr/>
          <p:nvPr/>
        </p:nvSpPr>
        <p:spPr>
          <a:xfrm>
            <a:off x="10603523" y="2338754"/>
            <a:ext cx="8704386" cy="1547446"/>
          </a:xfrm>
          <a:prstGeom prst="curvedDownArrow">
            <a:avLst/>
          </a:prstGeom>
          <a:solidFill>
            <a:schemeClr val="tx1">
              <a:lumMod val="90000"/>
              <a:lumOff val="10000"/>
            </a:schemeClr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Arrow: Right 15"/>
          <p:cNvSpPr/>
          <p:nvPr/>
        </p:nvSpPr>
        <p:spPr>
          <a:xfrm>
            <a:off x="10920046" y="7836195"/>
            <a:ext cx="822493" cy="147220"/>
          </a:xfrm>
          <a:prstGeom prst="rightArrow">
            <a:avLst/>
          </a:prstGeom>
          <a:solidFill>
            <a:schemeClr val="tx1">
              <a:lumMod val="90000"/>
              <a:lumOff val="10000"/>
            </a:schemeClr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Connector: Elbow 18"/>
          <p:cNvCxnSpPr/>
          <p:nvPr/>
        </p:nvCxnSpPr>
        <p:spPr>
          <a:xfrm>
            <a:off x="10920046" y="9548446"/>
            <a:ext cx="1811216" cy="1558885"/>
          </a:xfrm>
          <a:prstGeom prst="bentConnector3">
            <a:avLst/>
          </a:prstGeom>
          <a:ln w="762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 descr="Screen Clippi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90518" y="12362277"/>
            <a:ext cx="2807436" cy="975846"/>
          </a:xfrm>
          <a:prstGeom prst="rect">
            <a:avLst/>
          </a:prstGeom>
        </p:spPr>
      </p:pic>
      <p:cxnSp>
        <p:nvCxnSpPr>
          <p:cNvPr id="28" name="Connector: Elbow 27"/>
          <p:cNvCxnSpPr>
            <a:endCxn id="27" idx="1"/>
          </p:cNvCxnSpPr>
          <p:nvPr/>
        </p:nvCxnSpPr>
        <p:spPr>
          <a:xfrm>
            <a:off x="10836931" y="11693771"/>
            <a:ext cx="5153587" cy="1156429"/>
          </a:xfrm>
          <a:prstGeom prst="bentConnector3">
            <a:avLst>
              <a:gd name="adj1" fmla="val 12808"/>
            </a:avLst>
          </a:prstGeom>
          <a:ln w="762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6" grpId="0" animBg="1"/>
      <p:bldP spid="7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access Rubrics?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35665" y="3651250"/>
            <a:ext cx="8788627" cy="8702676"/>
          </a:xfrm>
        </p:spPr>
        <p:txBody>
          <a:bodyPr/>
          <a:lstStyle/>
          <a:p>
            <a:r>
              <a:rPr lang="en-US" dirty="0"/>
              <a:t>We can access Rubrics from multiple levels in your organization. Rubrics can be build at higher levels and shared down and used in children org units.</a:t>
            </a:r>
          </a:p>
        </p:txBody>
      </p:sp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9365" y="3471863"/>
            <a:ext cx="2429214" cy="7449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5696" y="6984236"/>
            <a:ext cx="8413760" cy="5715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5696" y="7587748"/>
            <a:ext cx="8413760" cy="165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Rectangle 14"/>
          <p:cNvSpPr/>
          <p:nvPr/>
        </p:nvSpPr>
        <p:spPr>
          <a:xfrm>
            <a:off x="12414738" y="3651250"/>
            <a:ext cx="553841" cy="445966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562883" y="10475487"/>
            <a:ext cx="1007794" cy="32146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1869399" y="7013544"/>
            <a:ext cx="1400057" cy="54227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4855696" y="8744887"/>
            <a:ext cx="1160099" cy="445966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/>
          <p:cNvSpPr/>
          <p:nvPr/>
        </p:nvSpPr>
        <p:spPr>
          <a:xfrm>
            <a:off x="17270592" y="3461790"/>
            <a:ext cx="4114800" cy="247173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At the Org level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At the Couse/Org Unit level</a:t>
            </a:r>
          </a:p>
        </p:txBody>
      </p:sp>
      <p:cxnSp>
        <p:nvCxnSpPr>
          <p:cNvPr id="21" name="Straight Arrow Connector 20"/>
          <p:cNvCxnSpPr>
            <a:endCxn id="15" idx="3"/>
          </p:cNvCxnSpPr>
          <p:nvPr/>
        </p:nvCxnSpPr>
        <p:spPr>
          <a:xfrm flipH="1">
            <a:off x="12968579" y="3874233"/>
            <a:ext cx="4302013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7" idx="0"/>
          </p:cNvCxnSpPr>
          <p:nvPr/>
        </p:nvCxnSpPr>
        <p:spPr>
          <a:xfrm>
            <a:off x="21385392" y="5275385"/>
            <a:ext cx="1184036" cy="1738159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Shared or Local Rubrics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rubric will have an indicator if it is shared from a higher org unit as opposed to built in the org unit you are in. </a:t>
            </a:r>
          </a:p>
          <a:p>
            <a:r>
              <a:rPr lang="en-US" dirty="0"/>
              <a:t>Notice the symbols next to these two rubrics:</a:t>
            </a: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527" y="8053754"/>
            <a:ext cx="19492007" cy="26607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4642338" y="8932985"/>
            <a:ext cx="553841" cy="59787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/>
          <p:cNvSpPr/>
          <p:nvPr/>
        </p:nvSpPr>
        <p:spPr>
          <a:xfrm>
            <a:off x="408841" y="6734908"/>
            <a:ext cx="2848709" cy="499403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This symbol indicates the rubric is shared from a higher level</a:t>
            </a:r>
          </a:p>
        </p:txBody>
      </p:sp>
      <p:cxnSp>
        <p:nvCxnSpPr>
          <p:cNvPr id="9" name="Straight Arrow Connector 8"/>
          <p:cNvCxnSpPr>
            <a:stCxn id="7" idx="3"/>
            <a:endCxn id="6" idx="1"/>
          </p:cNvCxnSpPr>
          <p:nvPr/>
        </p:nvCxnSpPr>
        <p:spPr>
          <a:xfrm>
            <a:off x="3257550" y="9231924"/>
            <a:ext cx="1384788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Shared Rubrics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35664" y="3651250"/>
            <a:ext cx="8366597" cy="8702676"/>
          </a:xfrm>
        </p:spPr>
        <p:txBody>
          <a:bodyPr/>
          <a:lstStyle/>
          <a:p>
            <a:r>
              <a:rPr lang="en-US" dirty="0"/>
              <a:t>Shared rubrics cannot be edited in the org units they are shared to</a:t>
            </a:r>
          </a:p>
          <a:p>
            <a:endParaRPr lang="en-US" dirty="0"/>
          </a:p>
          <a:p>
            <a:r>
              <a:rPr lang="en-US" dirty="0"/>
              <a:t>However, you may copy a shared rubric and make it your own</a:t>
            </a:r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6606" y="3651250"/>
            <a:ext cx="7176856" cy="61170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Arrow: Left 8"/>
          <p:cNvSpPr/>
          <p:nvPr/>
        </p:nvSpPr>
        <p:spPr>
          <a:xfrm>
            <a:off x="18903462" y="6709780"/>
            <a:ext cx="3604846" cy="869189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Left 9"/>
          <p:cNvSpPr/>
          <p:nvPr/>
        </p:nvSpPr>
        <p:spPr>
          <a:xfrm>
            <a:off x="15785124" y="8392041"/>
            <a:ext cx="3604846" cy="869189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/>
          <p:cNvSpPr/>
          <p:nvPr/>
        </p:nvSpPr>
        <p:spPr>
          <a:xfrm>
            <a:off x="19389970" y="8392041"/>
            <a:ext cx="920261" cy="86918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2" name="Rectangle: Rounded Corners 11"/>
          <p:cNvSpPr/>
          <p:nvPr/>
        </p:nvSpPr>
        <p:spPr>
          <a:xfrm>
            <a:off x="22508308" y="6709780"/>
            <a:ext cx="920261" cy="86918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733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Rubrics</a:t>
            </a:r>
          </a:p>
        </p:txBody>
      </p:sp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90" y="2738802"/>
            <a:ext cx="2398519" cy="971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18" descr="Screen Clipp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1270" y="4747846"/>
            <a:ext cx="12231807" cy="48774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4" name="Group 43"/>
          <p:cNvGrpSpPr/>
          <p:nvPr/>
        </p:nvGrpSpPr>
        <p:grpSpPr>
          <a:xfrm>
            <a:off x="873490" y="4138159"/>
            <a:ext cx="6468378" cy="6773220"/>
            <a:chOff x="873490" y="4138159"/>
            <a:chExt cx="6468378" cy="6773220"/>
          </a:xfrm>
        </p:grpSpPr>
        <p:pic>
          <p:nvPicPr>
            <p:cNvPr id="15" name="Picture 14" descr="Screen Clippi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3490" y="4138159"/>
              <a:ext cx="6468378" cy="67732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43" name="Group 42"/>
            <p:cNvGrpSpPr/>
            <p:nvPr/>
          </p:nvGrpSpPr>
          <p:grpSpPr>
            <a:xfrm>
              <a:off x="2567354" y="6638822"/>
              <a:ext cx="4047993" cy="1095528"/>
              <a:chOff x="2567354" y="6638822"/>
              <a:chExt cx="4047993" cy="1095528"/>
            </a:xfrm>
          </p:grpSpPr>
          <p:pic>
            <p:nvPicPr>
              <p:cNvPr id="21" name="Picture 20" descr="Screen Clippi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05397" y="6638822"/>
                <a:ext cx="1609950" cy="109552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cxnSp>
            <p:nvCxnSpPr>
              <p:cNvPr id="40" name="Straight Connector 39"/>
              <p:cNvCxnSpPr/>
              <p:nvPr/>
            </p:nvCxnSpPr>
            <p:spPr>
              <a:xfrm flipV="1">
                <a:off x="2567354" y="6638822"/>
                <a:ext cx="2438043" cy="13125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2567354" y="7524769"/>
                <a:ext cx="2438043" cy="20958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oup 59"/>
          <p:cNvGrpSpPr/>
          <p:nvPr/>
        </p:nvGrpSpPr>
        <p:grpSpPr>
          <a:xfrm>
            <a:off x="7811411" y="2703633"/>
            <a:ext cx="3696216" cy="8878539"/>
            <a:chOff x="7811411" y="2703633"/>
            <a:chExt cx="3696216" cy="8878539"/>
          </a:xfrm>
        </p:grpSpPr>
        <p:pic>
          <p:nvPicPr>
            <p:cNvPr id="17" name="Picture 16" descr="Screen Clippi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11411" y="2703633"/>
              <a:ext cx="3696216" cy="887853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48" name="Picture 47" descr="Screen Clippi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762411" y="2914025"/>
              <a:ext cx="1486107" cy="86689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50" name="Picture 49" descr="Screen Clippi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60153" y="4799410"/>
              <a:ext cx="2000529" cy="109552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cxnSp>
          <p:nvCxnSpPr>
            <p:cNvPr id="52" name="Straight Connector 51"/>
            <p:cNvCxnSpPr/>
            <p:nvPr/>
          </p:nvCxnSpPr>
          <p:spPr>
            <a:xfrm flipV="1">
              <a:off x="9311599" y="2914026"/>
              <a:ext cx="450812" cy="1099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9311599" y="3423683"/>
              <a:ext cx="450812" cy="35723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8862646" y="4799410"/>
              <a:ext cx="397507" cy="132003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>
              <a:off x="9917723" y="5894938"/>
              <a:ext cx="1330796" cy="5586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763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Fusion17">
      <a:dk1>
        <a:srgbClr val="32075B"/>
      </a:dk1>
      <a:lt1>
        <a:srgbClr val="FFFFFF"/>
      </a:lt1>
      <a:dk2>
        <a:srgbClr val="320759"/>
      </a:dk2>
      <a:lt2>
        <a:srgbClr val="FFFFFF"/>
      </a:lt2>
      <a:accent1>
        <a:srgbClr val="E10980"/>
      </a:accent1>
      <a:accent2>
        <a:srgbClr val="ED7D31"/>
      </a:accent2>
      <a:accent3>
        <a:srgbClr val="009FA5"/>
      </a:accent3>
      <a:accent4>
        <a:srgbClr val="A82F5E"/>
      </a:accent4>
      <a:accent5>
        <a:srgbClr val="717171"/>
      </a:accent5>
      <a:accent6>
        <a:srgbClr val="7EA033"/>
      </a:accent6>
      <a:hlink>
        <a:srgbClr val="00B9D2"/>
      </a:hlink>
      <a:folHlink>
        <a:srgbClr val="00B9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559</Words>
  <Application>Microsoft Office PowerPoint</Application>
  <PresentationFormat>Custom</PresentationFormat>
  <Paragraphs>74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MEASURE FOR MEASURE:</vt:lpstr>
      <vt:lpstr>Your Trainers:</vt:lpstr>
      <vt:lpstr>What will we learn in 50 min?</vt:lpstr>
      <vt:lpstr>INTRODUCTIONS</vt:lpstr>
      <vt:lpstr>INTRODUCTIONS: YOUR TURN</vt:lpstr>
      <vt:lpstr>How do we access Rubrics?</vt:lpstr>
      <vt:lpstr>Shared or Local Rubrics</vt:lpstr>
      <vt:lpstr>Shared Rubrics</vt:lpstr>
      <vt:lpstr>Building Rubrics</vt:lpstr>
      <vt:lpstr>Attaching Rubrics</vt:lpstr>
      <vt:lpstr>Using Rubrics</vt:lpstr>
      <vt:lpstr>Selecting levels, changing scores, and adding feedback</vt:lpstr>
      <vt:lpstr>Resources 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Clint Milmine</dc:creator>
  <cp:lastModifiedBy>Sean Fitzgibbons</cp:lastModifiedBy>
  <cp:revision>30</cp:revision>
  <dcterms:created xsi:type="dcterms:W3CDTF">2017-04-12T13:31:12Z</dcterms:created>
  <dcterms:modified xsi:type="dcterms:W3CDTF">2017-07-12T13:54:51Z</dcterms:modified>
</cp:coreProperties>
</file>